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notesMasterIdLst>
    <p:notesMasterId r:id="rId24"/>
  </p:notesMasterIdLst>
  <p:sldIdLst>
    <p:sldId id="256" r:id="rId2"/>
    <p:sldId id="257" r:id="rId3"/>
    <p:sldId id="258" r:id="rId4"/>
    <p:sldId id="262" r:id="rId5"/>
    <p:sldId id="263" r:id="rId6"/>
    <p:sldId id="264" r:id="rId7"/>
    <p:sldId id="259" r:id="rId8"/>
    <p:sldId id="260" r:id="rId9"/>
    <p:sldId id="261" r:id="rId10"/>
    <p:sldId id="270" r:id="rId11"/>
    <p:sldId id="265" r:id="rId12"/>
    <p:sldId id="271" r:id="rId13"/>
    <p:sldId id="266" r:id="rId14"/>
    <p:sldId id="272" r:id="rId15"/>
    <p:sldId id="267" r:id="rId16"/>
    <p:sldId id="268" r:id="rId17"/>
    <p:sldId id="269" r:id="rId18"/>
    <p:sldId id="273" r:id="rId19"/>
    <p:sldId id="274" r:id="rId20"/>
    <p:sldId id="275" r:id="rId21"/>
    <p:sldId id="276" r:id="rId22"/>
    <p:sldId id="27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75277" autoAdjust="0"/>
  </p:normalViewPr>
  <p:slideViewPr>
    <p:cSldViewPr snapToGrid="0" showGuides="1">
      <p:cViewPr>
        <p:scale>
          <a:sx n="73" d="100"/>
          <a:sy n="73" d="100"/>
        </p:scale>
        <p:origin x="-624" y="-114"/>
      </p:cViewPr>
      <p:guideLst>
        <p:guide orient="horz" pos="2160"/>
        <p:guide pos="3840"/>
      </p:guideLst>
    </p:cSldViewPr>
  </p:slideViewPr>
  <p:notesTextViewPr>
    <p:cViewPr>
      <p:scale>
        <a:sx n="1" d="1"/>
        <a:sy n="1" d="1"/>
      </p:scale>
      <p:origin x="0" y="0"/>
    </p:cViewPr>
  </p:notesTextViewPr>
  <p:sorterViewPr>
    <p:cViewPr>
      <p:scale>
        <a:sx n="194" d="100"/>
        <a:sy n="19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37668D-9F64-4A71-AE95-51F97EB12C36}" type="datetimeFigureOut">
              <a:rPr lang="es-MX" smtClean="0"/>
              <a:t>13/05/2016</a:t>
            </a:fld>
            <a:endParaRPr lang="es-MX"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5EF9F2-B469-4D01-B20B-8904938E0D86}" type="slidenum">
              <a:rPr lang="es-MX" smtClean="0"/>
              <a:t>‹Nº›</a:t>
            </a:fld>
            <a:endParaRPr lang="es-MX" dirty="0"/>
          </a:p>
        </p:txBody>
      </p:sp>
    </p:spTree>
    <p:extLst>
      <p:ext uri="{BB962C8B-B14F-4D97-AF65-F5344CB8AC3E}">
        <p14:creationId xmlns:p14="http://schemas.microsoft.com/office/powerpoint/2010/main" val="1309462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6B5EF9F2-B469-4D01-B20B-8904938E0D86}" type="slidenum">
              <a:rPr lang="es-MX" smtClean="0"/>
              <a:t>15</a:t>
            </a:fld>
            <a:endParaRPr lang="es-MX" dirty="0"/>
          </a:p>
        </p:txBody>
      </p:sp>
    </p:spTree>
    <p:extLst>
      <p:ext uri="{BB962C8B-B14F-4D97-AF65-F5344CB8AC3E}">
        <p14:creationId xmlns:p14="http://schemas.microsoft.com/office/powerpoint/2010/main" val="41292516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cstate="email">
            <a:alphaModFix amt="30000"/>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5/13/2016</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267982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dirty="0"/>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5/13/2016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002028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5/13/2016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87960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5/13/2016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57752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5/13/2016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5630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5/13/2016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977825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dirty="0"/>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dirty="0"/>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dirty="0"/>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5/13/2016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228728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845612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405476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656844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5/13/2016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628687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656625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5/13/2016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981588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350227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5/13/2016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057560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5/13/2016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910719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5/13/2016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4261570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cstate="email">
            <a:alphaModFix amt="30000"/>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5/13/2016</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3361887599"/>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876424" y="592276"/>
            <a:ext cx="8791575" cy="2387600"/>
          </a:xfrm>
        </p:spPr>
        <p:txBody>
          <a:bodyPr>
            <a:normAutofit/>
          </a:bodyPr>
          <a:lstStyle/>
          <a:p>
            <a:r>
              <a:rPr lang="es-MX" sz="8000" dirty="0"/>
              <a:t>SENSORES</a:t>
            </a:r>
            <a:r>
              <a:rPr lang="es-MX" sz="6600" dirty="0"/>
              <a:t> </a:t>
            </a:r>
            <a:r>
              <a:rPr lang="es-MX" sz="6000" dirty="0"/>
              <a:t/>
            </a:r>
            <a:br>
              <a:rPr lang="es-MX" sz="6000" dirty="0"/>
            </a:br>
            <a:r>
              <a:rPr lang="es-MX" sz="6000" dirty="0"/>
              <a:t>                           </a:t>
            </a:r>
            <a:r>
              <a:rPr lang="es-MX" sz="4000" b="1" dirty="0">
                <a:solidFill>
                  <a:schemeClr val="bg2">
                    <a:lumMod val="50000"/>
                  </a:schemeClr>
                </a:solidFill>
              </a:rPr>
              <a:t>ACTIVIDAD 3</a:t>
            </a:r>
            <a:endParaRPr lang="es-MX" sz="6000" b="1" dirty="0">
              <a:solidFill>
                <a:schemeClr val="bg2">
                  <a:lumMod val="50000"/>
                </a:schemeClr>
              </a:solidFill>
            </a:endParaRPr>
          </a:p>
        </p:txBody>
      </p:sp>
      <p:sp>
        <p:nvSpPr>
          <p:cNvPr id="3" name="Subtítulo 2"/>
          <p:cNvSpPr>
            <a:spLocks noGrp="1"/>
          </p:cNvSpPr>
          <p:nvPr>
            <p:ph type="subTitle" idx="1"/>
          </p:nvPr>
        </p:nvSpPr>
        <p:spPr>
          <a:xfrm>
            <a:off x="7727259" y="4018203"/>
            <a:ext cx="3795506" cy="1022971"/>
          </a:xfrm>
        </p:spPr>
        <p:txBody>
          <a:bodyPr>
            <a:normAutofit/>
          </a:bodyPr>
          <a:lstStyle/>
          <a:p>
            <a:r>
              <a:rPr lang="es-MX" sz="4800" dirty="0">
                <a:solidFill>
                  <a:schemeClr val="tx1"/>
                </a:solidFill>
              </a:rPr>
              <a:t>EQUIPO 4</a:t>
            </a: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9760" y="2790342"/>
            <a:ext cx="6655537" cy="3743739"/>
          </a:xfrm>
          <a:prstGeom prst="rect">
            <a:avLst/>
          </a:prstGeom>
        </p:spPr>
      </p:pic>
    </p:spTree>
    <p:extLst>
      <p:ext uri="{BB962C8B-B14F-4D97-AF65-F5344CB8AC3E}">
        <p14:creationId xmlns:p14="http://schemas.microsoft.com/office/powerpoint/2010/main" val="2248878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52231" y="4452730"/>
            <a:ext cx="9102518" cy="3419062"/>
          </a:xfrm>
        </p:spPr>
        <p:txBody>
          <a:bodyPr/>
          <a:lstStyle/>
          <a:p>
            <a:pPr marL="0" indent="0" algn="just">
              <a:buNone/>
            </a:pPr>
            <a:r>
              <a:rPr lang="es-MX" dirty="0"/>
              <a:t>Cuenta con un robot eléctrico, utilizado para cargar material del vagón en el puerto, mover material entre el dispositivo de inspección visual y descargar materiales y montajes desde la estación a un vagón vació estacionado en el puerto. </a:t>
            </a:r>
          </a:p>
          <a:p>
            <a:endParaRPr lang="es-MX" dirty="0"/>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98644" y="281609"/>
            <a:ext cx="6944139" cy="3906078"/>
          </a:xfrm>
          <a:prstGeom prst="rect">
            <a:avLst/>
          </a:prstGeom>
        </p:spPr>
      </p:pic>
    </p:spTree>
    <p:extLst>
      <p:ext uri="{BB962C8B-B14F-4D97-AF65-F5344CB8AC3E}">
        <p14:creationId xmlns:p14="http://schemas.microsoft.com/office/powerpoint/2010/main" val="4038568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0"/>
            <a:ext cx="10679526" cy="1478570"/>
          </a:xfrm>
        </p:spPr>
        <p:txBody>
          <a:bodyPr/>
          <a:lstStyle/>
          <a:p>
            <a:r>
              <a:rPr lang="es-MX" dirty="0"/>
              <a:t>TIPOS DE Sensores encontrados en el proceso </a:t>
            </a:r>
          </a:p>
        </p:txBody>
      </p:sp>
      <p:sp>
        <p:nvSpPr>
          <p:cNvPr id="3" name="Marcador de contenido 2"/>
          <p:cNvSpPr>
            <a:spLocks noGrp="1"/>
          </p:cNvSpPr>
          <p:nvPr>
            <p:ph idx="1"/>
          </p:nvPr>
        </p:nvSpPr>
        <p:spPr>
          <a:xfrm>
            <a:off x="2942847" y="1240031"/>
            <a:ext cx="8674409" cy="5359552"/>
          </a:xfrm>
        </p:spPr>
        <p:txBody>
          <a:bodyPr>
            <a:normAutofit/>
          </a:bodyPr>
          <a:lstStyle/>
          <a:p>
            <a:pPr>
              <a:buFont typeface="Wingdings" panose="05000000000000000000" pitchFamily="2" charset="2"/>
              <a:buChar char="v"/>
            </a:pPr>
            <a:r>
              <a:rPr lang="es-MX" sz="2600" dirty="0"/>
              <a:t>Estación automática de almacenamiento y recuperación (ST-2000)</a:t>
            </a:r>
          </a:p>
          <a:p>
            <a:pPr marL="0" indent="0" algn="just">
              <a:buNone/>
            </a:pPr>
            <a:r>
              <a:rPr lang="es-MX" sz="2600" dirty="0"/>
              <a:t>Para transferir los pallets dentro y fuera del los compartimientos. El manipulador tiene una banda la cual es operada por un motor DC. Tiene sensores  para detectar el final de los ejes y un sensor sujetado a un broche del manipulador el cual detiene al manipulador en el compartimiento apropiado. </a:t>
            </a:r>
            <a:endParaRPr lang="es-MX" dirty="0"/>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9434" y="3919807"/>
            <a:ext cx="1986102" cy="2841639"/>
          </a:xfrm>
          <a:prstGeom prst="rect">
            <a:avLst/>
          </a:prstGeom>
        </p:spPr>
      </p:pic>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1768" y="1090468"/>
            <a:ext cx="1801434" cy="2604052"/>
          </a:xfrm>
          <a:prstGeom prst="rect">
            <a:avLst/>
          </a:prstGeom>
        </p:spPr>
      </p:pic>
      <p:pic>
        <p:nvPicPr>
          <p:cNvPr id="6" name="Imagen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59826" y="4992280"/>
            <a:ext cx="4903304" cy="1769166"/>
          </a:xfrm>
          <a:prstGeom prst="rect">
            <a:avLst/>
          </a:prstGeom>
        </p:spPr>
      </p:pic>
      <p:pic>
        <p:nvPicPr>
          <p:cNvPr id="7" name="Imagen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26081" y="4704046"/>
            <a:ext cx="2743200" cy="2057400"/>
          </a:xfrm>
          <a:prstGeom prst="rect">
            <a:avLst/>
          </a:prstGeom>
        </p:spPr>
      </p:pic>
    </p:spTree>
    <p:extLst>
      <p:ext uri="{BB962C8B-B14F-4D97-AF65-F5344CB8AC3E}">
        <p14:creationId xmlns:p14="http://schemas.microsoft.com/office/powerpoint/2010/main" val="3878055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94420" y="609600"/>
            <a:ext cx="9897649" cy="5459896"/>
          </a:xfrm>
        </p:spPr>
        <p:txBody>
          <a:bodyPr/>
          <a:lstStyle/>
          <a:p>
            <a:pPr marL="0" indent="0" algn="just">
              <a:buNone/>
            </a:pPr>
            <a:r>
              <a:rPr lang="es-MX" dirty="0"/>
              <a:t>Cuando el software sigue  la respuesta de detener el manipulador cartesiano en un determinado compartimiento, la banda con el broche buscará un sensor inductivo al final de los ejes XY, luego la horquilla, usara un pistón neumático de eje Z el cual se moverá al compartimiento para almacenar un pallet.</a:t>
            </a:r>
          </a:p>
          <a:p>
            <a:endParaRPr lang="es-MX" dirty="0"/>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45609" y="2690191"/>
            <a:ext cx="2221535" cy="3949148"/>
          </a:xfrm>
          <a:prstGeom prst="rect">
            <a:avLst/>
          </a:prstGeom>
        </p:spPr>
      </p:pic>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09317" y="2690191"/>
            <a:ext cx="2221396" cy="3949148"/>
          </a:xfrm>
          <a:prstGeom prst="rect">
            <a:avLst/>
          </a:prstGeom>
        </p:spPr>
      </p:pic>
    </p:spTree>
    <p:extLst>
      <p:ext uri="{BB962C8B-B14F-4D97-AF65-F5344CB8AC3E}">
        <p14:creationId xmlns:p14="http://schemas.microsoft.com/office/powerpoint/2010/main" val="1711020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3" y="556590"/>
            <a:ext cx="5537684" cy="6301409"/>
          </a:xfrm>
        </p:spPr>
        <p:txBody>
          <a:bodyPr>
            <a:normAutofit/>
          </a:bodyPr>
          <a:lstStyle/>
          <a:p>
            <a:pPr marL="0" indent="0" algn="just">
              <a:buNone/>
            </a:pPr>
            <a:r>
              <a:rPr lang="es-MX" dirty="0"/>
              <a:t>Un vagón tienes dos tipos de identificaciones:</a:t>
            </a:r>
          </a:p>
          <a:p>
            <a:pPr marL="0" indent="0" algn="just">
              <a:buNone/>
            </a:pPr>
            <a:r>
              <a:rPr lang="es-MX" dirty="0"/>
              <a:t>El primero es el sensor de estado estacionado/movimiento (sensor de proximidad), este sensor indica si el vagón llegó o salió del puerto de la estación. Igual determina si debe o no moverlo para la estación siguiente.</a:t>
            </a:r>
          </a:p>
        </p:txBody>
      </p:sp>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1413" y="4611755"/>
            <a:ext cx="5656952" cy="1855306"/>
          </a:xfrm>
          <a:prstGeom prst="rect">
            <a:avLst/>
          </a:prstGeom>
        </p:spPr>
      </p:pic>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93860" y="848137"/>
            <a:ext cx="3733135" cy="4426228"/>
          </a:xfrm>
          <a:prstGeom prst="rect">
            <a:avLst/>
          </a:prstGeom>
        </p:spPr>
      </p:pic>
    </p:spTree>
    <p:extLst>
      <p:ext uri="{BB962C8B-B14F-4D97-AF65-F5344CB8AC3E}">
        <p14:creationId xmlns:p14="http://schemas.microsoft.com/office/powerpoint/2010/main" val="32195142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1412" y="715617"/>
            <a:ext cx="9905999" cy="5075584"/>
          </a:xfrm>
        </p:spPr>
        <p:txBody>
          <a:bodyPr/>
          <a:lstStyle/>
          <a:p>
            <a:pPr marL="0" indent="0" algn="just">
              <a:buNone/>
            </a:pPr>
            <a:r>
              <a:rPr lang="es-MX" dirty="0"/>
              <a:t>El segundo sensor  son sensores de código binario de cinco bits. Se tienen identificados cada vagón con cinco bits que va de 1 a 32, en cada puerto hay un sensor para decodificar este número. </a:t>
            </a:r>
          </a:p>
          <a:p>
            <a:pPr marL="0" indent="0" algn="just">
              <a:buNone/>
            </a:pPr>
            <a:r>
              <a:rPr lang="es-MX" dirty="0"/>
              <a:t>Igual existe un sensor de presión localizado en la parte inferior del deposito de los pallets que siente si hay pallets disponibles.</a:t>
            </a:r>
          </a:p>
          <a:p>
            <a:endParaRPr lang="es-MX" dirty="0"/>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1853715" y="3138658"/>
            <a:ext cx="8481391" cy="3483068"/>
          </a:xfrm>
          <a:prstGeom prst="rect">
            <a:avLst/>
          </a:prstGeom>
        </p:spPr>
      </p:pic>
    </p:spTree>
    <p:extLst>
      <p:ext uri="{BB962C8B-B14F-4D97-AF65-F5344CB8AC3E}">
        <p14:creationId xmlns:p14="http://schemas.microsoft.com/office/powerpoint/2010/main" val="3145227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35394" y="261660"/>
            <a:ext cx="10507249" cy="5542791"/>
          </a:xfrm>
        </p:spPr>
        <p:txBody>
          <a:bodyPr/>
          <a:lstStyle/>
          <a:p>
            <a:pPr>
              <a:buFont typeface="Wingdings" panose="05000000000000000000" pitchFamily="2" charset="2"/>
              <a:buChar char="v"/>
            </a:pPr>
            <a:r>
              <a:rPr lang="es-MX" dirty="0"/>
              <a:t> Sistemas de fabricación flexibles (FMS-2101 Y FMS-2200)</a:t>
            </a:r>
          </a:p>
          <a:p>
            <a:pPr marL="0" indent="0" algn="just">
              <a:buNone/>
            </a:pPr>
            <a:r>
              <a:rPr lang="es-MX" dirty="0"/>
              <a:t>En estas estaciones se cuenta con un sensor de proximidad que ayuda al manipulador a empujar el pallets por el local apropiado de la estación de carga. </a:t>
            </a:r>
          </a:p>
          <a:p>
            <a:pPr marL="0" indent="0" algn="just">
              <a:buNone/>
            </a:pPr>
            <a:r>
              <a:rPr lang="es-MX" dirty="0"/>
              <a:t>Para las bases rectangulares existe un sensor localizado en el almacén de las bases que siente si hay o no bases disponibles.</a:t>
            </a:r>
          </a:p>
          <a:p>
            <a:pPr marL="0" indent="0" algn="just">
              <a:buNone/>
            </a:pPr>
            <a:r>
              <a:rPr lang="es-MX" dirty="0"/>
              <a:t>Para las barras cilíndricas hay un sistema de sensores localizados en los depósitos de estas barras que detectan si hay o no en el depósito. </a:t>
            </a:r>
          </a:p>
          <a:p>
            <a:pPr marL="0" indent="0" algn="just">
              <a:buNone/>
            </a:pPr>
            <a:r>
              <a:rPr lang="es-MX" dirty="0"/>
              <a:t>Hay un sensor de proximidad que indica si el manipulador empujo la barra al lugar apropiado.</a:t>
            </a:r>
          </a:p>
        </p:txBody>
      </p:sp>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72069" y="4346713"/>
            <a:ext cx="4876800" cy="2511287"/>
          </a:xfrm>
          <a:prstGeom prst="rect">
            <a:avLst/>
          </a:prstGeom>
        </p:spPr>
      </p:pic>
    </p:spTree>
    <p:extLst>
      <p:ext uri="{BB962C8B-B14F-4D97-AF65-F5344CB8AC3E}">
        <p14:creationId xmlns:p14="http://schemas.microsoft.com/office/powerpoint/2010/main" val="825377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23360" y="473696"/>
            <a:ext cx="5908745" cy="3091139"/>
          </a:xfrm>
        </p:spPr>
        <p:txBody>
          <a:bodyPr>
            <a:normAutofit lnSpcReduction="10000"/>
          </a:bodyPr>
          <a:lstStyle/>
          <a:p>
            <a:pPr marL="0" indent="0" algn="just">
              <a:buNone/>
            </a:pPr>
            <a:r>
              <a:rPr lang="es-MX" dirty="0"/>
              <a:t>Tanto en el robot de la fresadora como en el robot del torno se encuentran sensores localizados en las agarraderas del robot indicando si fue cargada una barra de diámetro apropiado, en caso contrario el robot removerá la barra errada y la pondrá en una célula especial.</a:t>
            </a:r>
          </a:p>
        </p:txBody>
      </p:sp>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1792" y="4009357"/>
            <a:ext cx="3962400" cy="2228850"/>
          </a:xfrm>
          <a:prstGeom prst="rect">
            <a:avLst/>
          </a:prstGeom>
        </p:spPr>
      </p:pic>
      <p:sp>
        <p:nvSpPr>
          <p:cNvPr id="4" name="Rectángulo 3"/>
          <p:cNvSpPr/>
          <p:nvPr/>
        </p:nvSpPr>
        <p:spPr>
          <a:xfrm>
            <a:off x="4664766" y="3659329"/>
            <a:ext cx="7036904" cy="2954655"/>
          </a:xfrm>
          <a:prstGeom prst="rect">
            <a:avLst/>
          </a:prstGeom>
        </p:spPr>
        <p:txBody>
          <a:bodyPr wrap="square">
            <a:spAutoFit/>
          </a:bodyPr>
          <a:lstStyle/>
          <a:p>
            <a:pPr algn="just"/>
            <a:r>
              <a:rPr lang="es-MX" sz="2400" dirty="0"/>
              <a:t>En el torno y l fresadora CNC cuenta con un sensor en la puerta principal para poder ser procesada, esta conectada con los sensores de la banda transportadora y envía una señal a la estación FMS 2101 cuando el pallet lleva una pieza que se desee maquinar. Cuando está llega a la estación mediante una señal neumática se abre la puerta para posteriormente esta se trabaje.</a:t>
            </a:r>
          </a:p>
          <a:p>
            <a:endParaRPr lang="es-MX" dirty="0"/>
          </a:p>
        </p:txBody>
      </p:sp>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76578" y="473696"/>
            <a:ext cx="1902309" cy="3185633"/>
          </a:xfrm>
          <a:prstGeom prst="rect">
            <a:avLst/>
          </a:prstGeom>
        </p:spPr>
      </p:pic>
    </p:spTree>
    <p:extLst>
      <p:ext uri="{BB962C8B-B14F-4D97-AF65-F5344CB8AC3E}">
        <p14:creationId xmlns:p14="http://schemas.microsoft.com/office/powerpoint/2010/main" val="1058035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42999" y="543339"/>
            <a:ext cx="9905999" cy="5592417"/>
          </a:xfrm>
        </p:spPr>
        <p:txBody>
          <a:bodyPr/>
          <a:lstStyle/>
          <a:p>
            <a:pPr>
              <a:buFont typeface="Wingdings" panose="05000000000000000000" pitchFamily="2" charset="2"/>
              <a:buChar char="v"/>
            </a:pPr>
            <a:r>
              <a:rPr lang="es-MX" dirty="0"/>
              <a:t>Estación de visión y control de calidad (VI-2000)</a:t>
            </a:r>
          </a:p>
          <a:p>
            <a:pPr marL="0" indent="0" algn="just">
              <a:buNone/>
            </a:pPr>
            <a:r>
              <a:rPr lang="es-MX" dirty="0"/>
              <a:t>Encontramos un sensor en la cámara fotográfica el cual percibe el momento en el cual se coloca la pieza para empezar a fotografiarla. Cuando esta termina el brazo robótico con ayuda del sensor inductivo toma la pieza ya inspeccionada y la coloca en el pallet de la banda.</a:t>
            </a: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6590" y="3670853"/>
            <a:ext cx="2252870" cy="2279372"/>
          </a:xfrm>
          <a:prstGeom prst="rect">
            <a:avLst/>
          </a:prstGeom>
        </p:spPr>
      </p:pic>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48998" y="3776870"/>
            <a:ext cx="2180603" cy="2067338"/>
          </a:xfrm>
          <a:prstGeom prst="rect">
            <a:avLst/>
          </a:prstGeom>
        </p:spPr>
      </p:pic>
      <p:pic>
        <p:nvPicPr>
          <p:cNvPr id="2" name="Imagen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69140" y="3670853"/>
            <a:ext cx="4982817" cy="2664317"/>
          </a:xfrm>
          <a:prstGeom prst="rect">
            <a:avLst/>
          </a:prstGeom>
        </p:spPr>
      </p:pic>
    </p:spTree>
    <p:extLst>
      <p:ext uri="{BB962C8B-B14F-4D97-AF65-F5344CB8AC3E}">
        <p14:creationId xmlns:p14="http://schemas.microsoft.com/office/powerpoint/2010/main" val="4512937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41413" y="213569"/>
            <a:ext cx="10340838" cy="1478570"/>
          </a:xfrm>
        </p:spPr>
        <p:txBody>
          <a:bodyPr/>
          <a:lstStyle/>
          <a:p>
            <a:pPr algn="ctr"/>
            <a:r>
              <a:rPr lang="es-MX" dirty="0"/>
              <a:t>SENSORES QUE SE PODRIAN IMPLEMENTAR PARA MEJORAR EL PROCESO DEL CIM</a:t>
            </a:r>
          </a:p>
        </p:txBody>
      </p:sp>
      <p:sp>
        <p:nvSpPr>
          <p:cNvPr id="3" name="Marcador de contenido 2"/>
          <p:cNvSpPr>
            <a:spLocks noGrp="1"/>
          </p:cNvSpPr>
          <p:nvPr>
            <p:ph idx="1"/>
          </p:nvPr>
        </p:nvSpPr>
        <p:spPr/>
        <p:txBody>
          <a:bodyPr/>
          <a:lstStyle/>
          <a:p>
            <a:r>
              <a:rPr lang="es-MX" dirty="0" smtClean="0"/>
              <a:t>En el CIM correspondiente tenemos 	que la materia prima o pallets son transportados a través de la banda en donde en determinado punto estarán colocados unos sensores inductivos que detendrán el recorrido del pallet dando paso a que el robot colocado en cada estación se encargara de tomar el pallet y llevarlo a la estación correspondiente y así poder comenzar el trabajo de la misma.</a:t>
            </a:r>
            <a:endParaRPr lang="es-MX" dirty="0"/>
          </a:p>
        </p:txBody>
      </p:sp>
    </p:spTree>
    <p:extLst>
      <p:ext uri="{BB962C8B-B14F-4D97-AF65-F5344CB8AC3E}">
        <p14:creationId xmlns:p14="http://schemas.microsoft.com/office/powerpoint/2010/main" val="2845264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fontScale="92500"/>
          </a:bodyPr>
          <a:lstStyle/>
          <a:p>
            <a:r>
              <a:rPr lang="es-MX" dirty="0" smtClean="0"/>
              <a:t>Así pues tenemos que implementaremos un sistema de posicionamiento y seguimiento a través de una banda que siga el recorrido del pallet y con un robot podrá tomar el pallet y retirarlo aunque la banda junto el mismo sigan en movimiento.</a:t>
            </a:r>
          </a:p>
          <a:p>
            <a:r>
              <a:rPr lang="es-MX" dirty="0" smtClean="0"/>
              <a:t>Esto debido a que todo el sistema implica tiempo y costo , y no solo durante el procesamiento , sino que también durante el retiro , el posicionamiento y el regreso de la pieza , además el transporte a cada estación ocasiona una prolongación de tiempo de manufactura y por lo tanto se ve afectado excrementando el promedio de la eficiencia de toda la producción.</a:t>
            </a:r>
            <a:endParaRPr lang="es-MX" dirty="0"/>
          </a:p>
        </p:txBody>
      </p:sp>
    </p:spTree>
    <p:extLst>
      <p:ext uri="{BB962C8B-B14F-4D97-AF65-F5344CB8AC3E}">
        <p14:creationId xmlns:p14="http://schemas.microsoft.com/office/powerpoint/2010/main" val="62935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60683" y="0"/>
            <a:ext cx="9905998" cy="1272209"/>
          </a:xfrm>
        </p:spPr>
        <p:txBody>
          <a:bodyPr>
            <a:normAutofit/>
          </a:bodyPr>
          <a:lstStyle/>
          <a:p>
            <a:r>
              <a:rPr lang="es-MX" sz="4000" dirty="0"/>
              <a:t>PROCESO DE FUNCIONAMIENTO DEL CIM </a:t>
            </a:r>
          </a:p>
        </p:txBody>
      </p:sp>
      <p:sp>
        <p:nvSpPr>
          <p:cNvPr id="3" name="Marcador de contenido 2"/>
          <p:cNvSpPr>
            <a:spLocks noGrp="1"/>
          </p:cNvSpPr>
          <p:nvPr>
            <p:ph idx="1"/>
          </p:nvPr>
        </p:nvSpPr>
        <p:spPr>
          <a:xfrm>
            <a:off x="715617" y="1258955"/>
            <a:ext cx="10919792" cy="4041915"/>
          </a:xfrm>
        </p:spPr>
        <p:txBody>
          <a:bodyPr>
            <a:normAutofit fontScale="92500"/>
          </a:bodyPr>
          <a:lstStyle/>
          <a:p>
            <a:pPr marL="0" indent="0" algn="just">
              <a:buNone/>
            </a:pPr>
            <a:r>
              <a:rPr lang="es-MX" dirty="0"/>
              <a:t>El sistema de manufactura integrada por computadora (CIM) consta de varias estaciones de trabajo como lo son :</a:t>
            </a:r>
          </a:p>
          <a:p>
            <a:pPr algn="just">
              <a:buFont typeface="Wingdings" panose="05000000000000000000" pitchFamily="2" charset="2"/>
              <a:buChar char="v"/>
            </a:pPr>
            <a:r>
              <a:rPr lang="es-MX" sz="2600" b="1" dirty="0"/>
              <a:t> Estación central  (CIM-2000)</a:t>
            </a:r>
          </a:p>
          <a:p>
            <a:pPr marL="0" indent="0" algn="just">
              <a:buNone/>
            </a:pPr>
            <a:r>
              <a:rPr lang="es-MX" dirty="0"/>
              <a:t>La estación central contiene un software CIM-2000. Este software opera todo el sistema de operaciones, en diversos modos: modo automático, modo semiautomático y modo manual.</a:t>
            </a:r>
          </a:p>
          <a:p>
            <a:pPr marL="0" indent="0" algn="just">
              <a:buNone/>
            </a:pPr>
            <a:r>
              <a:rPr lang="es-MX" dirty="0"/>
              <a:t>El programa permite utilizar el interruptor ON/OFF de cada estación a partir de la estación central.</a:t>
            </a:r>
          </a:p>
          <a:p>
            <a:pPr marL="0" indent="0">
              <a:buNone/>
            </a:pPr>
            <a:r>
              <a:rPr lang="es-MX" dirty="0"/>
              <a:t> </a:t>
            </a:r>
          </a:p>
          <a:p>
            <a:pPr marL="0" indent="0">
              <a:buNone/>
            </a:pPr>
            <a:endParaRPr lang="es-MX" dirty="0"/>
          </a:p>
          <a:p>
            <a:pPr marL="0" indent="0">
              <a:buNone/>
            </a:pPr>
            <a:endParaRPr lang="es-MX" dirty="0"/>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60033" y="4161183"/>
            <a:ext cx="5473149" cy="2597425"/>
          </a:xfrm>
          <a:prstGeom prst="rect">
            <a:avLst/>
          </a:prstGeom>
        </p:spPr>
      </p:pic>
    </p:spTree>
    <p:extLst>
      <p:ext uri="{BB962C8B-B14F-4D97-AF65-F5344CB8AC3E}">
        <p14:creationId xmlns:p14="http://schemas.microsoft.com/office/powerpoint/2010/main" val="13648822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dirty="0"/>
          </a:p>
        </p:txBody>
      </p:sp>
      <p:sp>
        <p:nvSpPr>
          <p:cNvPr id="3" name="2 Marcador de contenido"/>
          <p:cNvSpPr>
            <a:spLocks noGrp="1"/>
          </p:cNvSpPr>
          <p:nvPr>
            <p:ph idx="1"/>
          </p:nvPr>
        </p:nvSpPr>
        <p:spPr/>
        <p:txBody>
          <a:bodyPr>
            <a:normAutofit fontScale="85000" lnSpcReduction="20000"/>
          </a:bodyPr>
          <a:lstStyle/>
          <a:p>
            <a:r>
              <a:rPr lang="es-MX" dirty="0" smtClean="0"/>
              <a:t>Nuestro sistema consistirá en una nueva estación de trabajo que sea adaptada al CIM ,solo que esta funcionara a lo largo de todo el proceso y no solo una sección individual como tal.</a:t>
            </a:r>
          </a:p>
          <a:p>
            <a:r>
              <a:rPr lang="es-MX" dirty="0" smtClean="0"/>
              <a:t>La celda de trabajo consistirá esencialmente en:</a:t>
            </a:r>
          </a:p>
          <a:p>
            <a:r>
              <a:rPr lang="es-MX" dirty="0" smtClean="0"/>
              <a:t>2 sensores fotoeléctricos que tendrán como tarea detectar el objeto en movimiento que circulara sobre la banda.</a:t>
            </a:r>
          </a:p>
          <a:p>
            <a:r>
              <a:rPr lang="es-MX" dirty="0"/>
              <a:t> Una mesa seguidora, esta permite al manipulador desplazarse paralelamente  a la banda, con el propósito de viajar a la misma velocidad del objeto. </a:t>
            </a:r>
            <a:endParaRPr lang="es-MX" dirty="0" smtClean="0"/>
          </a:p>
          <a:p>
            <a:r>
              <a:rPr lang="es-MX" dirty="0" smtClean="0"/>
              <a:t> </a:t>
            </a:r>
            <a:r>
              <a:rPr lang="es-MX" dirty="0"/>
              <a:t>Un manipulador para retirar el objeto de la banda transportadora y llevarlo a otro punto. </a:t>
            </a:r>
            <a:endParaRPr lang="es-MX" dirty="0" smtClean="0"/>
          </a:p>
          <a:p>
            <a:r>
              <a:rPr lang="es-MX" dirty="0" smtClean="0"/>
              <a:t> </a:t>
            </a:r>
            <a:r>
              <a:rPr lang="es-MX" dirty="0"/>
              <a:t>Un </a:t>
            </a:r>
            <a:r>
              <a:rPr lang="es-MX" dirty="0" err="1" smtClean="0"/>
              <a:t>gripper</a:t>
            </a:r>
            <a:r>
              <a:rPr lang="es-MX" dirty="0" smtClean="0"/>
              <a:t>, </a:t>
            </a:r>
            <a:r>
              <a:rPr lang="es-MX" dirty="0"/>
              <a:t>el cual se encargará de sujetar el </a:t>
            </a:r>
            <a:r>
              <a:rPr lang="es-MX" dirty="0" smtClean="0"/>
              <a:t>objeto.</a:t>
            </a:r>
            <a:endParaRPr lang="es-MX" dirty="0"/>
          </a:p>
        </p:txBody>
      </p:sp>
    </p:spTree>
    <p:extLst>
      <p:ext uri="{BB962C8B-B14F-4D97-AF65-F5344CB8AC3E}">
        <p14:creationId xmlns:p14="http://schemas.microsoft.com/office/powerpoint/2010/main" val="1340023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MX" dirty="0" smtClean="0"/>
              <a:t>explicación</a:t>
            </a:r>
            <a:endParaRPr lang="es-MX" dirty="0"/>
          </a:p>
        </p:txBody>
      </p:sp>
      <p:sp>
        <p:nvSpPr>
          <p:cNvPr id="8" name="7 Marcador de texto"/>
          <p:cNvSpPr>
            <a:spLocks noGrp="1"/>
          </p:cNvSpPr>
          <p:nvPr>
            <p:ph type="body" idx="1"/>
          </p:nvPr>
        </p:nvSpPr>
        <p:spPr/>
        <p:txBody>
          <a:bodyPr/>
          <a:lstStyle/>
          <a:p>
            <a:endParaRPr lang="es-MX" dirty="0"/>
          </a:p>
        </p:txBody>
      </p:sp>
      <p:sp>
        <p:nvSpPr>
          <p:cNvPr id="9" name="8 Marcador de contenido"/>
          <p:cNvSpPr>
            <a:spLocks noGrp="1"/>
          </p:cNvSpPr>
          <p:nvPr>
            <p:ph sz="half" idx="2"/>
          </p:nvPr>
        </p:nvSpPr>
        <p:spPr/>
        <p:txBody>
          <a:bodyPr>
            <a:normAutofit fontScale="92500"/>
          </a:bodyPr>
          <a:lstStyle/>
          <a:p>
            <a:r>
              <a:rPr lang="es-MX" dirty="0"/>
              <a:t>El funcionamiento del mecanismo completo es capaz de seguir, posicionarse, tomar y retirar el objeto (pallet) de la banda y regresar a una posición inicial, esperando la presencia de otro </a:t>
            </a:r>
            <a:r>
              <a:rPr lang="es-MX" dirty="0" smtClean="0"/>
              <a:t>pallet.</a:t>
            </a:r>
            <a:endParaRPr lang="es-MX" dirty="0"/>
          </a:p>
        </p:txBody>
      </p:sp>
      <p:sp>
        <p:nvSpPr>
          <p:cNvPr id="10" name="9 Marcador de texto"/>
          <p:cNvSpPr>
            <a:spLocks noGrp="1"/>
          </p:cNvSpPr>
          <p:nvPr>
            <p:ph type="body" sz="quarter" idx="3"/>
          </p:nvPr>
        </p:nvSpPr>
        <p:spPr/>
        <p:txBody>
          <a:bodyPr/>
          <a:lstStyle/>
          <a:p>
            <a:r>
              <a:rPr lang="es-MX" dirty="0" smtClean="0"/>
              <a:t>Esquema del sistema a realizar</a:t>
            </a:r>
            <a:endParaRPr lang="es-MX" dirty="0"/>
          </a:p>
        </p:txBody>
      </p:sp>
      <p:pic>
        <p:nvPicPr>
          <p:cNvPr id="12" name="11 Marcador de contenido"/>
          <p:cNvPicPr>
            <a:picLocks noGrp="1" noChangeAspect="1"/>
          </p:cNvPicPr>
          <p:nvPr>
            <p:ph sz="quarter" idx="4"/>
          </p:nvPr>
        </p:nvPicPr>
        <p:blipFill>
          <a:blip r:embed="rId2">
            <a:extLst>
              <a:ext uri="{28A0092B-C50C-407E-A947-70E740481C1C}">
                <a14:useLocalDpi xmlns:a14="http://schemas.microsoft.com/office/drawing/2010/main"/>
              </a:ext>
            </a:extLst>
          </a:blip>
          <a:stretch>
            <a:fillRect/>
          </a:stretch>
        </p:blipFill>
        <p:spPr>
          <a:xfrm>
            <a:off x="6499724" y="3303430"/>
            <a:ext cx="4220164" cy="2257740"/>
          </a:xfrm>
        </p:spPr>
      </p:pic>
    </p:spTree>
    <p:extLst>
      <p:ext uri="{BB962C8B-B14F-4D97-AF65-F5344CB8AC3E}">
        <p14:creationId xmlns:p14="http://schemas.microsoft.com/office/powerpoint/2010/main" val="342113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endParaRPr lang="es-MX" dirty="0"/>
          </a:p>
        </p:txBody>
      </p:sp>
      <p:sp>
        <p:nvSpPr>
          <p:cNvPr id="8" name="7 Marcador de contenido"/>
          <p:cNvSpPr>
            <a:spLocks noGrp="1"/>
          </p:cNvSpPr>
          <p:nvPr>
            <p:ph idx="1"/>
          </p:nvPr>
        </p:nvSpPr>
        <p:spPr/>
        <p:txBody>
          <a:bodyPr>
            <a:normAutofit fontScale="85000" lnSpcReduction="20000"/>
          </a:bodyPr>
          <a:lstStyle/>
          <a:p>
            <a:r>
              <a:rPr lang="es-MX" dirty="0"/>
              <a:t>Las ventajas que puede proporcionar el sistema en la industria son muy variadas, adecuando el sistema puede realizar otras operaciones como son: Ensamble de piezas, realizar algún proceso de inspección de control de calidad en una línea de ensamble, realizar maquinados a la piezas (barrenar, proceso de pintura, baño o recubrimientos, etc.), selección y/o retiro de objetos no deseados, todo esto sin la necesidad de detener el pallet o la banda transportadora. </a:t>
            </a:r>
            <a:endParaRPr lang="es-MX" dirty="0" smtClean="0"/>
          </a:p>
          <a:p>
            <a:r>
              <a:rPr lang="es-MX" dirty="0" smtClean="0"/>
              <a:t>El empleo de los sensores será que estarán colocados uno en cada lado del robot para que así siga el recorrido del pallet y este sea programado para que en determinado punto pueda manipular el pallet y llevarlo a la estación predeterminada ,sin que la banda sea detenida, ahorrando tiempo y sensores inductivos que detengan el recorrido del pallet.</a:t>
            </a:r>
            <a:endParaRPr lang="es-MX" dirty="0"/>
          </a:p>
        </p:txBody>
      </p:sp>
    </p:spTree>
    <p:extLst>
      <p:ext uri="{BB962C8B-B14F-4D97-AF65-F5344CB8AC3E}">
        <p14:creationId xmlns:p14="http://schemas.microsoft.com/office/powerpoint/2010/main" val="42044110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69844" y="327922"/>
            <a:ext cx="5312342" cy="6386777"/>
          </a:xfrm>
        </p:spPr>
        <p:txBody>
          <a:bodyPr>
            <a:normAutofit lnSpcReduction="10000"/>
          </a:bodyPr>
          <a:lstStyle/>
          <a:p>
            <a:pPr marL="0" indent="0">
              <a:buNone/>
            </a:pPr>
            <a:r>
              <a:rPr lang="es-MX" dirty="0"/>
              <a:t>El software permite programaciones “on-line” y “off-line” para todas las estaciones y los siguientes dispositivos:</a:t>
            </a:r>
          </a:p>
          <a:p>
            <a:pPr marL="457200" indent="-457200">
              <a:buFont typeface="+mj-lt"/>
              <a:buAutoNum type="arabicPeriod"/>
            </a:pPr>
            <a:r>
              <a:rPr lang="es-MX" dirty="0"/>
              <a:t>Todos los robots.</a:t>
            </a:r>
          </a:p>
          <a:p>
            <a:pPr marL="457200" indent="-457200">
              <a:buFont typeface="+mj-lt"/>
              <a:buAutoNum type="arabicPeriod"/>
            </a:pPr>
            <a:r>
              <a:rPr lang="es-MX" dirty="0"/>
              <a:t>Maquina CNC.</a:t>
            </a:r>
          </a:p>
          <a:p>
            <a:pPr marL="457200" indent="-457200">
              <a:buFont typeface="+mj-lt"/>
              <a:buAutoNum type="arabicPeriod"/>
            </a:pPr>
            <a:r>
              <a:rPr lang="es-MX" dirty="0"/>
              <a:t>Sistema visualizador.</a:t>
            </a:r>
          </a:p>
          <a:p>
            <a:pPr marL="457200" indent="-457200">
              <a:buFont typeface="+mj-lt"/>
              <a:buAutoNum type="arabicPeriod"/>
            </a:pPr>
            <a:r>
              <a:rPr lang="es-MX" dirty="0"/>
              <a:t>Cinta transportadora.</a:t>
            </a:r>
          </a:p>
          <a:p>
            <a:pPr marL="457200" indent="-457200">
              <a:buFont typeface="+mj-lt"/>
              <a:buAutoNum type="arabicPeriod"/>
            </a:pPr>
            <a:r>
              <a:rPr lang="es-MX" dirty="0"/>
              <a:t>Sistema automático de almacenamiento y recuperación. </a:t>
            </a:r>
          </a:p>
          <a:p>
            <a:pPr marL="457200" indent="-457200">
              <a:buFont typeface="+mj-lt"/>
              <a:buAutoNum type="arabicPeriod"/>
            </a:pPr>
            <a:r>
              <a:rPr lang="es-MX" dirty="0"/>
              <a:t>Estación de Control de procesos.</a:t>
            </a:r>
          </a:p>
          <a:p>
            <a:pPr marL="457200" indent="-457200">
              <a:buFont typeface="+mj-lt"/>
              <a:buAutoNum type="arabicPeriod"/>
            </a:pPr>
            <a:endParaRPr lang="es-MX" dirty="0"/>
          </a:p>
          <a:p>
            <a:pPr marL="0" indent="0">
              <a:buNone/>
            </a:pPr>
            <a:r>
              <a:rPr lang="es-MX" dirty="0"/>
              <a:t>Todas las estaciones son controladas por PC.</a:t>
            </a:r>
          </a:p>
        </p:txBody>
      </p:sp>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34417" y="907674"/>
            <a:ext cx="6657583" cy="4810737"/>
          </a:xfrm>
          <a:prstGeom prst="rect">
            <a:avLst/>
          </a:prstGeom>
        </p:spPr>
      </p:pic>
    </p:spTree>
    <p:extLst>
      <p:ext uri="{BB962C8B-B14F-4D97-AF65-F5344CB8AC3E}">
        <p14:creationId xmlns:p14="http://schemas.microsoft.com/office/powerpoint/2010/main" val="2518591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61646" y="319946"/>
            <a:ext cx="10242204" cy="1908312"/>
          </a:xfrm>
        </p:spPr>
        <p:txBody>
          <a:bodyPr>
            <a:normAutofit fontScale="77500" lnSpcReduction="20000"/>
          </a:bodyPr>
          <a:lstStyle/>
          <a:p>
            <a:pPr>
              <a:buFont typeface="Wingdings" panose="05000000000000000000" pitchFamily="2" charset="2"/>
              <a:buChar char="v"/>
            </a:pPr>
            <a:r>
              <a:rPr lang="es-MX" sz="2900" b="1" dirty="0"/>
              <a:t>Estación automática de almacenamiento y recuperación (ST-2000)</a:t>
            </a:r>
          </a:p>
          <a:p>
            <a:pPr marL="0" indent="0" algn="just">
              <a:buNone/>
            </a:pPr>
            <a:r>
              <a:rPr lang="es-MX" sz="2600" dirty="0"/>
              <a:t>Es utilizada para almacenar las piezas en proceso, productos terminados y materiales que está fuera de las especificaciones. La estación está equipada con los siguientes dispositivos principales.</a:t>
            </a:r>
          </a:p>
          <a:p>
            <a:pPr marL="457200" indent="-457200" algn="just">
              <a:buFont typeface="+mj-lt"/>
              <a:buAutoNum type="arabicPeriod"/>
            </a:pPr>
            <a:r>
              <a:rPr lang="es-MX" sz="2600" dirty="0"/>
              <a:t>Una instalación de almacenamiento que contiene 32 células de almacenamiento, ordenado en una </a:t>
            </a:r>
            <a:r>
              <a:rPr lang="es-MX" sz="2600" dirty="0" smtClean="0"/>
              <a:t>matriz </a:t>
            </a:r>
            <a:r>
              <a:rPr lang="es-MX" sz="2600" dirty="0"/>
              <a:t>de ocho columnas por cuatro hileras.</a:t>
            </a:r>
          </a:p>
        </p:txBody>
      </p:sp>
      <p:sp>
        <p:nvSpPr>
          <p:cNvPr id="2" name="Rectángulo 1"/>
          <p:cNvSpPr/>
          <p:nvPr/>
        </p:nvSpPr>
        <p:spPr>
          <a:xfrm>
            <a:off x="1075152" y="5456491"/>
            <a:ext cx="10374726" cy="1600438"/>
          </a:xfrm>
          <a:prstGeom prst="rect">
            <a:avLst/>
          </a:prstGeom>
        </p:spPr>
        <p:txBody>
          <a:bodyPr wrap="square">
            <a:spAutoFit/>
          </a:bodyPr>
          <a:lstStyle/>
          <a:p>
            <a:pPr algn="just"/>
            <a:r>
              <a:rPr lang="es-MX" sz="2000" dirty="0"/>
              <a:t>2. Un manipulador de almacenaje que es utilizado para mover los pallets desde, hacia y entre las células.</a:t>
            </a:r>
          </a:p>
          <a:p>
            <a:pPr algn="just"/>
            <a:r>
              <a:rPr lang="es-MX" sz="2000" dirty="0"/>
              <a:t>3. Un robot eléctrico es utilizado para cargar y descargar el pallet, desde y hacia el vagón estacionándolo en el puerto de la estación. </a:t>
            </a:r>
          </a:p>
          <a:p>
            <a:endParaRPr lang="es-MX" dirty="0"/>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3584" y="2358887"/>
            <a:ext cx="5579164" cy="3097604"/>
          </a:xfrm>
          <a:prstGeom prst="rect">
            <a:avLst/>
          </a:prstGeom>
        </p:spPr>
      </p:pic>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4053" y="2358887"/>
            <a:ext cx="5433390" cy="3097604"/>
          </a:xfrm>
          <a:prstGeom prst="rect">
            <a:avLst/>
          </a:prstGeom>
        </p:spPr>
      </p:pic>
    </p:spTree>
    <p:extLst>
      <p:ext uri="{BB962C8B-B14F-4D97-AF65-F5344CB8AC3E}">
        <p14:creationId xmlns:p14="http://schemas.microsoft.com/office/powerpoint/2010/main" val="858685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1655" y="344556"/>
            <a:ext cx="9905999" cy="6281531"/>
          </a:xfrm>
        </p:spPr>
        <p:txBody>
          <a:bodyPr>
            <a:normAutofit/>
          </a:bodyPr>
          <a:lstStyle/>
          <a:p>
            <a:pPr marL="0" indent="0" algn="just">
              <a:buNone/>
            </a:pPr>
            <a:r>
              <a:rPr lang="es-MX" dirty="0"/>
              <a:t>4. Un manipulador propulsor es utilizado para colocar y sacar pallets entre la base del robot y el manipulador de almacenaje. </a:t>
            </a:r>
          </a:p>
          <a:p>
            <a:pPr marL="0" indent="0" algn="just">
              <a:buNone/>
            </a:pPr>
            <a:r>
              <a:rPr lang="es-MX" dirty="0"/>
              <a:t>5. Un sistema de control  basado en un PC, con controladores programables, ligado a la red de comunicación del CIM-2000.</a:t>
            </a:r>
          </a:p>
          <a:p>
            <a:pPr marL="0" indent="0" algn="just">
              <a:buNone/>
            </a:pPr>
            <a:r>
              <a:rPr lang="es-MX" dirty="0"/>
              <a:t>El proceso lógico interno de la estación automática de almacenamiento, cuando opera de modo integrado, es el siguiente:</a:t>
            </a:r>
          </a:p>
          <a:p>
            <a:pPr marL="457200" indent="-457200" algn="just">
              <a:buFont typeface="+mj-lt"/>
              <a:buAutoNum type="alphaUcPeriod"/>
            </a:pPr>
            <a:r>
              <a:rPr lang="es-MX" dirty="0"/>
              <a:t>El control del CIM solicita un material especifico, utilizando el código del pedido de fabricación.</a:t>
            </a:r>
          </a:p>
          <a:p>
            <a:pPr marL="457200" indent="-457200" algn="just">
              <a:buFont typeface="+mj-lt"/>
              <a:buAutoNum type="alphaUcPeriod"/>
            </a:pPr>
            <a:r>
              <a:rPr lang="es-MX" dirty="0"/>
              <a:t>El control de almacenamiento determina si el material está disponible en el almacenamiento automático. </a:t>
            </a:r>
          </a:p>
          <a:p>
            <a:pPr marL="457200" indent="-457200" algn="just">
              <a:buFont typeface="+mj-lt"/>
              <a:buAutoNum type="alphaUcPeriod"/>
            </a:pPr>
            <a:r>
              <a:rPr lang="es-MX" dirty="0"/>
              <a:t>Si el material esta disponible lo retira y lo carga en un vagón estacionándolo en el puerto de la estación. </a:t>
            </a:r>
          </a:p>
          <a:p>
            <a:pPr marL="0" indent="0">
              <a:buNone/>
            </a:pPr>
            <a:endParaRPr lang="es-MX" dirty="0"/>
          </a:p>
        </p:txBody>
      </p:sp>
    </p:spTree>
    <p:extLst>
      <p:ext uri="{BB962C8B-B14F-4D97-AF65-F5344CB8AC3E}">
        <p14:creationId xmlns:p14="http://schemas.microsoft.com/office/powerpoint/2010/main" val="437305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idx="1"/>
          </p:nvPr>
        </p:nvSpPr>
        <p:spPr>
          <a:xfrm>
            <a:off x="1141413" y="688975"/>
            <a:ext cx="9906000" cy="5699125"/>
          </a:xfrm>
        </p:spPr>
        <p:txBody>
          <a:bodyPr/>
          <a:lstStyle/>
          <a:p>
            <a:pPr marL="0" indent="0" algn="just">
              <a:buNone/>
            </a:pPr>
            <a:r>
              <a:rPr lang="es-MX" dirty="0"/>
              <a:t>D. Si el material no está disponible, el control del CIM-2000 es notificado para suministrar el material necesario.</a:t>
            </a:r>
          </a:p>
          <a:p>
            <a:pPr marL="0" indent="0" algn="just">
              <a:buNone/>
            </a:pPr>
            <a:r>
              <a:rPr lang="es-MX" dirty="0"/>
              <a:t>E. Cuando un vagón cargado llega al puerto de la estación, y debe ser almacenado, el pallet es descargado del vagón y almacenado en una célula de almacenamiento vacía. </a:t>
            </a:r>
          </a:p>
          <a:p>
            <a:pPr marL="0" indent="0">
              <a:buNone/>
            </a:pPr>
            <a:endParaRPr lang="es-MX" dirty="0"/>
          </a:p>
        </p:txBody>
      </p:sp>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24687" y="2962135"/>
            <a:ext cx="2922726" cy="3783496"/>
          </a:xfrm>
          <a:prstGeom prst="rect">
            <a:avLst/>
          </a:prstGeom>
        </p:spPr>
      </p:pic>
      <p:pic>
        <p:nvPicPr>
          <p:cNvPr id="3" name="Imagen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79175" y="3157605"/>
            <a:ext cx="3086689" cy="3392557"/>
          </a:xfrm>
          <a:prstGeom prst="rect">
            <a:avLst/>
          </a:prstGeom>
        </p:spPr>
      </p:pic>
      <p:pic>
        <p:nvPicPr>
          <p:cNvPr id="4" name="Imagen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99903" y="3174309"/>
            <a:ext cx="1679401" cy="3392557"/>
          </a:xfrm>
          <a:prstGeom prst="rect">
            <a:avLst/>
          </a:prstGeom>
        </p:spPr>
      </p:pic>
    </p:spTree>
    <p:extLst>
      <p:ext uri="{BB962C8B-B14F-4D97-AF65-F5344CB8AC3E}">
        <p14:creationId xmlns:p14="http://schemas.microsoft.com/office/powerpoint/2010/main" val="387033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34177" y="500199"/>
            <a:ext cx="9905999" cy="5821087"/>
          </a:xfrm>
        </p:spPr>
        <p:txBody>
          <a:bodyPr>
            <a:normAutofit lnSpcReduction="10000"/>
          </a:bodyPr>
          <a:lstStyle/>
          <a:p>
            <a:pPr>
              <a:buFont typeface="Wingdings" panose="05000000000000000000" pitchFamily="2" charset="2"/>
              <a:buChar char="v"/>
            </a:pPr>
            <a:r>
              <a:rPr lang="es-MX" sz="2800" b="1" dirty="0"/>
              <a:t>Sistemas de fabricación flexibles (FMS-2101 Y FMS-2200)</a:t>
            </a:r>
          </a:p>
          <a:p>
            <a:pPr marL="0" indent="0">
              <a:buNone/>
            </a:pPr>
            <a:r>
              <a:rPr lang="es-MX" dirty="0"/>
              <a:t>Cada una de las estaciones FMS  del sistema consiste de tres dispositivos principales:</a:t>
            </a:r>
          </a:p>
          <a:p>
            <a:pPr>
              <a:buFontTx/>
              <a:buChar char="-"/>
            </a:pPr>
            <a:r>
              <a:rPr lang="es-MX" dirty="0"/>
              <a:t>Un torno CNC</a:t>
            </a:r>
          </a:p>
          <a:p>
            <a:pPr>
              <a:buFontTx/>
              <a:buChar char="-"/>
            </a:pPr>
            <a:r>
              <a:rPr lang="es-MX" dirty="0"/>
              <a:t>Una fresadora CNC</a:t>
            </a:r>
          </a:p>
          <a:p>
            <a:pPr>
              <a:buFontTx/>
              <a:buChar char="-"/>
            </a:pPr>
            <a:r>
              <a:rPr lang="es-MX" dirty="0"/>
              <a:t>Un robot de carga/descarga</a:t>
            </a:r>
          </a:p>
          <a:p>
            <a:pPr marL="0" indent="0">
              <a:buNone/>
            </a:pPr>
            <a:r>
              <a:rPr lang="es-MX" dirty="0"/>
              <a:t>Las estaciones FMS es capaz de procesar tres tipos de planes de fabricación diferentes:</a:t>
            </a:r>
          </a:p>
          <a:p>
            <a:pPr>
              <a:buFontTx/>
              <a:buChar char="-"/>
            </a:pPr>
            <a:r>
              <a:rPr lang="es-MX" dirty="0"/>
              <a:t>Procesar usando el torno</a:t>
            </a:r>
          </a:p>
          <a:p>
            <a:pPr>
              <a:buFontTx/>
              <a:buChar char="-"/>
            </a:pPr>
            <a:r>
              <a:rPr lang="es-MX" dirty="0"/>
              <a:t>Procesar usando la fresadora</a:t>
            </a:r>
          </a:p>
          <a:p>
            <a:pPr>
              <a:buFontTx/>
              <a:buChar char="-"/>
            </a:pPr>
            <a:r>
              <a:rPr lang="es-MX" dirty="0"/>
              <a:t>Procesar con el torno y luego la fresadora</a:t>
            </a:r>
          </a:p>
        </p:txBody>
      </p:sp>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40132" y="1525385"/>
            <a:ext cx="4632598" cy="2120410"/>
          </a:xfrm>
          <a:prstGeom prst="rect">
            <a:avLst/>
          </a:prstGeom>
        </p:spPr>
      </p:pic>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97915" y="4103970"/>
            <a:ext cx="4507323" cy="2535369"/>
          </a:xfrm>
          <a:prstGeom prst="rect">
            <a:avLst/>
          </a:prstGeom>
        </p:spPr>
      </p:pic>
    </p:spTree>
    <p:extLst>
      <p:ext uri="{BB962C8B-B14F-4D97-AF65-F5344CB8AC3E}">
        <p14:creationId xmlns:p14="http://schemas.microsoft.com/office/powerpoint/2010/main" val="289903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88404" y="460444"/>
            <a:ext cx="9905999" cy="6072878"/>
          </a:xfrm>
        </p:spPr>
        <p:txBody>
          <a:bodyPr/>
          <a:lstStyle/>
          <a:p>
            <a:r>
              <a:rPr lang="es-MX" dirty="0"/>
              <a:t>En las estaciones pueden ser procesadas tres tipos de materia prima:</a:t>
            </a:r>
          </a:p>
          <a:p>
            <a:pPr marL="457200" indent="-457200">
              <a:buFont typeface="+mj-lt"/>
              <a:buAutoNum type="arabicPeriod"/>
            </a:pPr>
            <a:r>
              <a:rPr lang="es-MX" dirty="0"/>
              <a:t>De base rectangular</a:t>
            </a:r>
          </a:p>
          <a:p>
            <a:pPr marL="457200" indent="-457200">
              <a:buFont typeface="+mj-lt"/>
              <a:buAutoNum type="arabicPeriod"/>
            </a:pPr>
            <a:r>
              <a:rPr lang="es-MX" dirty="0"/>
              <a:t>Barra cilíndrica, de 26mm de diámetro </a:t>
            </a:r>
          </a:p>
          <a:p>
            <a:pPr marL="457200" indent="-457200">
              <a:buFont typeface="+mj-lt"/>
              <a:buAutoNum type="arabicPeriod"/>
            </a:pPr>
            <a:r>
              <a:rPr lang="es-MX" dirty="0"/>
              <a:t>Barra cilíndrica, de 20mm de diámetro </a:t>
            </a:r>
          </a:p>
          <a:p>
            <a:pPr marL="0" indent="0">
              <a:buNone/>
            </a:pPr>
            <a:r>
              <a:rPr lang="es-MX" dirty="0"/>
              <a:t>Cada estación FMS utiliza un robot para cargar material de la cinta transportadora al puerto de la estación, o para descargar del material listo de la estación al vagón de la cinta transportadora.</a:t>
            </a:r>
          </a:p>
        </p:txBody>
      </p:sp>
      <p:pic>
        <p:nvPicPr>
          <p:cNvPr id="4" name="Imagen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8404" y="4108174"/>
            <a:ext cx="4546969" cy="2557670"/>
          </a:xfrm>
          <a:prstGeom prst="rect">
            <a:avLst/>
          </a:prstGeom>
        </p:spPr>
      </p:pic>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46574" y="4108175"/>
            <a:ext cx="4447829" cy="2557670"/>
          </a:xfrm>
          <a:prstGeom prst="rect">
            <a:avLst/>
          </a:prstGeom>
        </p:spPr>
      </p:pic>
    </p:spTree>
    <p:extLst>
      <p:ext uri="{BB962C8B-B14F-4D97-AF65-F5344CB8AC3E}">
        <p14:creationId xmlns:p14="http://schemas.microsoft.com/office/powerpoint/2010/main" val="16446381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00439" y="447260"/>
            <a:ext cx="8943492" cy="6221896"/>
          </a:xfrm>
        </p:spPr>
        <p:txBody>
          <a:bodyPr>
            <a:normAutofit/>
          </a:bodyPr>
          <a:lstStyle/>
          <a:p>
            <a:pPr>
              <a:buFont typeface="Wingdings" panose="05000000000000000000" pitchFamily="2" charset="2"/>
              <a:buChar char="v"/>
            </a:pPr>
            <a:r>
              <a:rPr lang="es-MX" sz="2800" b="1" dirty="0"/>
              <a:t>Estación de visión y control de calidad (VI-2000)</a:t>
            </a:r>
          </a:p>
          <a:p>
            <a:pPr marL="0" indent="0" algn="just">
              <a:buNone/>
            </a:pPr>
            <a:r>
              <a:rPr lang="es-MX" dirty="0"/>
              <a:t>Cuenta con una cámara fotográfica, únicamente utilizada para la inspección visual. La inspección es capaz de detectar piezas defectuosas, tanto por dimensiones irregulares o por su forma. El dispositivo de inspección visual es controlado por una computadora personal, que es responsable de tomar la decisión sobre si una pieza es perfecta o defectuosa. </a:t>
            </a:r>
          </a:p>
        </p:txBody>
      </p:sp>
      <p:pic>
        <p:nvPicPr>
          <p:cNvPr id="2" name="Imagen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88766" y="3747052"/>
            <a:ext cx="2027582" cy="3057939"/>
          </a:xfrm>
          <a:prstGeom prst="rect">
            <a:avLst/>
          </a:prstGeom>
        </p:spPr>
      </p:pic>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03444" y="3694043"/>
            <a:ext cx="1850614" cy="3110948"/>
          </a:xfrm>
          <a:prstGeom prst="rect">
            <a:avLst/>
          </a:prstGeom>
        </p:spPr>
      </p:pic>
    </p:spTree>
    <p:extLst>
      <p:ext uri="{BB962C8B-B14F-4D97-AF65-F5344CB8AC3E}">
        <p14:creationId xmlns:p14="http://schemas.microsoft.com/office/powerpoint/2010/main" val="34018815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TM04033919[[fn=Circuito]]</Template>
  <TotalTime>1811</TotalTime>
  <Words>1603</Words>
  <Application>Microsoft Office PowerPoint</Application>
  <PresentationFormat>Personalizado</PresentationFormat>
  <Paragraphs>80</Paragraphs>
  <Slides>22</Slides>
  <Notes>1</Notes>
  <HiddenSlides>0</HiddenSlides>
  <MMClips>0</MMClips>
  <ScaleCrop>false</ScaleCrop>
  <HeadingPairs>
    <vt:vector size="4" baseType="variant">
      <vt:variant>
        <vt:lpstr>Tema</vt:lpstr>
      </vt:variant>
      <vt:variant>
        <vt:i4>1</vt:i4>
      </vt:variant>
      <vt:variant>
        <vt:lpstr>Títulos de diapositiva</vt:lpstr>
      </vt:variant>
      <vt:variant>
        <vt:i4>22</vt:i4>
      </vt:variant>
    </vt:vector>
  </HeadingPairs>
  <TitlesOfParts>
    <vt:vector size="23" baseType="lpstr">
      <vt:lpstr>Circuito</vt:lpstr>
      <vt:lpstr>SENSORES                             ACTIVIDAD 3</vt:lpstr>
      <vt:lpstr>PROCESO DE FUNCIONAMIENTO DEL CIM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TIPOS DE Sensores encontrados en el proceso </vt:lpstr>
      <vt:lpstr>Presentación de PowerPoint</vt:lpstr>
      <vt:lpstr>Presentación de PowerPoint</vt:lpstr>
      <vt:lpstr>Presentación de PowerPoint</vt:lpstr>
      <vt:lpstr>Presentación de PowerPoint</vt:lpstr>
      <vt:lpstr>Presentación de PowerPoint</vt:lpstr>
      <vt:lpstr>Presentación de PowerPoint</vt:lpstr>
      <vt:lpstr>SENSORES QUE SE PODRIAN IMPLEMENTAR PARA MEJORAR EL PROCESO DEL CIM</vt:lpstr>
      <vt:lpstr>Presentación de PowerPoint</vt:lpstr>
      <vt:lpstr>Presentación de PowerPoint</vt:lpstr>
      <vt:lpstr>explicación</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SENSORES                             ACTIVIDAD 3</dc:title>
  <dc:creator>Daina Hernandez</dc:creator>
  <cp:lastModifiedBy>Gama</cp:lastModifiedBy>
  <cp:revision>55</cp:revision>
  <dcterms:created xsi:type="dcterms:W3CDTF">2016-05-08T23:33:38Z</dcterms:created>
  <dcterms:modified xsi:type="dcterms:W3CDTF">2016-05-14T03:37:50Z</dcterms:modified>
</cp:coreProperties>
</file>